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966" y="-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Schumacher" userId="e68989e86e8df1bc" providerId="LiveId" clId="{0AAA6A2B-8E33-4019-807D-C9E7DF9AE11C}"/>
    <pc:docChg chg="modSld">
      <pc:chgData name="Dan Schumacher" userId="e68989e86e8df1bc" providerId="LiveId" clId="{0AAA6A2B-8E33-4019-807D-C9E7DF9AE11C}" dt="2023-08-24T01:12:56.454" v="39" actId="1076"/>
      <pc:docMkLst>
        <pc:docMk/>
      </pc:docMkLst>
      <pc:sldChg chg="modSp mod">
        <pc:chgData name="Dan Schumacher" userId="e68989e86e8df1bc" providerId="LiveId" clId="{0AAA6A2B-8E33-4019-807D-C9E7DF9AE11C}" dt="2023-08-24T01:12:56.454" v="39" actId="1076"/>
        <pc:sldMkLst>
          <pc:docMk/>
          <pc:sldMk cId="0" sldId="267"/>
        </pc:sldMkLst>
        <pc:picChg chg="mod">
          <ac:chgData name="Dan Schumacher" userId="e68989e86e8df1bc" providerId="LiveId" clId="{0AAA6A2B-8E33-4019-807D-C9E7DF9AE11C}" dt="2023-08-24T01:12:56.454" v="39" actId="1076"/>
          <ac:picMkLst>
            <pc:docMk/>
            <pc:sldMk cId="0" sldId="267"/>
            <ac:picMk id="17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Heron flying low over a beach with a short fence in the foreground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ew of beach and sea from a grassy sand dune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sethis.r-lib.org/articles/git-credentials.html" TargetMode="External"/><Relationship Id="rId2" Type="http://schemas.openxmlformats.org/officeDocument/2006/relationships/hyperlink" Target="http://GitHub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appygitwithr.com/rstudio-git-github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necting RStudio and Github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Connecting RStudio and Github</a:t>
            </a:r>
          </a:p>
        </p:txBody>
      </p:sp>
      <p:sp>
        <p:nvSpPr>
          <p:cNvPr id="120" name="Ashwin Malsh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Ashwin Malshe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Image"/>
          <p:cNvGrpSpPr/>
          <p:nvPr/>
        </p:nvGrpSpPr>
        <p:grpSpPr>
          <a:xfrm>
            <a:off x="4496947" y="1982658"/>
            <a:ext cx="15390106" cy="9750684"/>
            <a:chOff x="0" y="0"/>
            <a:chExt cx="15390105" cy="9750683"/>
          </a:xfrm>
        </p:grpSpPr>
        <p:pic>
          <p:nvPicPr>
            <p:cNvPr id="16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899"/>
              <a:ext cx="15136106" cy="94204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3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5390106" cy="975068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Image"/>
          <p:cNvGrpSpPr/>
          <p:nvPr/>
        </p:nvGrpSpPr>
        <p:grpSpPr>
          <a:xfrm>
            <a:off x="4379790" y="1985941"/>
            <a:ext cx="15624420" cy="9896518"/>
            <a:chOff x="0" y="0"/>
            <a:chExt cx="15624419" cy="9896517"/>
          </a:xfrm>
        </p:grpSpPr>
        <p:pic>
          <p:nvPicPr>
            <p:cNvPr id="16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5370420" cy="95663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7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5624420" cy="9896518"/>
            </a:xfrm>
            <a:prstGeom prst="rect">
              <a:avLst/>
            </a:prstGeom>
            <a:effectLst/>
          </p:spPr>
        </p:pic>
      </p:grpSp>
      <p:pic>
        <p:nvPicPr>
          <p:cNvPr id="170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9407035">
            <a:off x="18991189" y="7790108"/>
            <a:ext cx="1724486" cy="352235"/>
          </a:xfrm>
          <a:prstGeom prst="rect">
            <a:avLst/>
          </a:prstGeom>
        </p:spPr>
      </p:pic>
      <p:pic>
        <p:nvPicPr>
          <p:cNvPr id="172" name="Rectangle Rectangle" descr="Rectangle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835331" y="4793685"/>
            <a:ext cx="7044929" cy="6241849"/>
          </a:xfrm>
          <a:prstGeom prst="rect">
            <a:avLst/>
          </a:prstGeom>
        </p:spPr>
      </p:pic>
      <p:sp>
        <p:nvSpPr>
          <p:cNvPr id="174" name="Copy"/>
          <p:cNvSpPr txBox="1"/>
          <p:nvPr/>
        </p:nvSpPr>
        <p:spPr>
          <a:xfrm>
            <a:off x="20694650" y="7352794"/>
            <a:ext cx="105994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Copy</a:t>
            </a:r>
          </a:p>
        </p:txBody>
      </p:sp>
      <p:sp>
        <p:nvSpPr>
          <p:cNvPr id="175" name="Step 5. Copy the HTTPS URL"/>
          <p:cNvSpPr txBox="1"/>
          <p:nvPr/>
        </p:nvSpPr>
        <p:spPr>
          <a:xfrm>
            <a:off x="9516237" y="1134422"/>
            <a:ext cx="535152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Step 5. Copy the HTTPS URL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tep 6. Create an RStudio Project"/>
          <p:cNvSpPr txBox="1"/>
          <p:nvPr/>
        </p:nvSpPr>
        <p:spPr>
          <a:xfrm>
            <a:off x="9089517" y="1134422"/>
            <a:ext cx="620496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Step 6. Create an RStudio Project</a:t>
            </a:r>
          </a:p>
        </p:txBody>
      </p:sp>
      <p:pic>
        <p:nvPicPr>
          <p:cNvPr id="178" name="Screen Recording 2023-08-21 at 9.12.38 PM.mov" descr="Screen Recording 2023-08-21 at 9.12.38 PM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8238" y="2038465"/>
            <a:ext cx="16107724" cy="1039014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tep 7. Update the Readme file, commit, and push to Github"/>
          <p:cNvSpPr txBox="1"/>
          <p:nvPr/>
        </p:nvSpPr>
        <p:spPr>
          <a:xfrm>
            <a:off x="6688455" y="1134422"/>
            <a:ext cx="11007091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Step 7. Update the Readme file, commit, and push to Github</a:t>
            </a:r>
          </a:p>
        </p:txBody>
      </p:sp>
      <p:pic>
        <p:nvPicPr>
          <p:cNvPr id="181" name="Screen Recording 2023-08-21 at 9.24.11 PM.mov" descr="Screen Recording 2023-08-21 at 9.24.11 PM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0081" y="2200217"/>
            <a:ext cx="17336500" cy="11182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00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Resources</a:t>
            </a:r>
          </a:p>
        </p:txBody>
      </p:sp>
      <p:sp>
        <p:nvSpPr>
          <p:cNvPr id="123" name="GitHub.co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GitHub.com</a:t>
            </a:r>
          </a:p>
          <a:p>
            <a:r>
              <a:t>Managing Git(Hub) Credentials: </a:t>
            </a:r>
            <a:r>
              <a:rPr u="sng">
                <a:hlinkClick r:id="rId3"/>
              </a:rPr>
              <a:t>https://usethis.r-lib.org/articles/git-credentials.html</a:t>
            </a:r>
          </a:p>
          <a:p>
            <a:r>
              <a:t>Connect RStudio to Git and GitHub: </a:t>
            </a:r>
            <a:r>
              <a:rPr u="sng">
                <a:hlinkClick r:id="rId4"/>
              </a:rPr>
              <a:t>https://happygitwithr.com/rstudio-git-github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Steps</a:t>
            </a:r>
          </a:p>
        </p:txBody>
      </p:sp>
      <p:sp>
        <p:nvSpPr>
          <p:cNvPr id="126" name="Create a GitHub.com account. Note down the email address you use to create the account and run the following command in the terminal:  git config --global user.email “Your Email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/>
            </a:pPr>
            <a:r>
              <a:rPr dirty="0"/>
              <a:t> Create a </a:t>
            </a:r>
            <a:r>
              <a:rPr u="sng" dirty="0">
                <a:hlinkClick r:id="rId2"/>
              </a:rPr>
              <a:t>GitHub.com</a:t>
            </a:r>
            <a:r>
              <a:rPr dirty="0"/>
              <a:t> account. Note down the email address you use to create the account and run the following command in the terminal:</a:t>
            </a:r>
            <a:br>
              <a:rPr dirty="0"/>
            </a:br>
            <a:br>
              <a:rPr dirty="0"/>
            </a:br>
            <a:r>
              <a:rPr dirty="0">
                <a:latin typeface="Fira Code Regular"/>
                <a:ea typeface="Fira Code Regular"/>
                <a:cs typeface="Fira Code Regular"/>
                <a:sym typeface="Fira Code Regular"/>
              </a:rPr>
              <a:t>git config --global </a:t>
            </a:r>
            <a:r>
              <a:rPr dirty="0" err="1">
                <a:latin typeface="Fira Code Regular"/>
                <a:ea typeface="Fira Code Regular"/>
                <a:cs typeface="Fira Code Regular"/>
                <a:sym typeface="Fira Code Regular"/>
              </a:rPr>
              <a:t>user.email</a:t>
            </a:r>
            <a:r>
              <a:rPr dirty="0">
                <a:latin typeface="Fira Code Regular"/>
                <a:ea typeface="Fira Code Regular"/>
                <a:cs typeface="Fira Code Regular"/>
                <a:sym typeface="Fira Code Regular"/>
              </a:rPr>
              <a:t> “Your Email”</a:t>
            </a:r>
          </a:p>
          <a:p>
            <a:pPr marL="228600" indent="-228600">
              <a:buSzPct val="100000"/>
              <a:buAutoNum type="arabicPeriod"/>
            </a:pPr>
            <a:r>
              <a:rPr dirty="0"/>
              <a:t> In RStudio install </a:t>
            </a:r>
            <a:r>
              <a:rPr dirty="0" err="1">
                <a:latin typeface="Fira Code Regular"/>
                <a:ea typeface="Fira Code Regular"/>
                <a:cs typeface="Fira Code Regular"/>
                <a:sym typeface="Fira Code Regular"/>
              </a:rPr>
              <a:t>usethis</a:t>
            </a:r>
            <a:r>
              <a:rPr dirty="0"/>
              <a:t> package by executing following command in the console: </a:t>
            </a:r>
            <a:r>
              <a:rPr dirty="0" err="1">
                <a:latin typeface="Fira Code Regular"/>
                <a:ea typeface="Fira Code Regular"/>
                <a:cs typeface="Fira Code Regular"/>
                <a:sym typeface="Fira Code Regular"/>
              </a:rPr>
              <a:t>install.packages</a:t>
            </a:r>
            <a:r>
              <a:rPr dirty="0">
                <a:latin typeface="Fira Code Regular"/>
                <a:ea typeface="Fira Code Regular"/>
                <a:cs typeface="Fira Code Regular"/>
                <a:sym typeface="Fira Code Regular"/>
              </a:rPr>
              <a:t>(“</a:t>
            </a:r>
            <a:r>
              <a:rPr dirty="0" err="1">
                <a:latin typeface="Fira Code Regular"/>
                <a:ea typeface="Fira Code Regular"/>
                <a:cs typeface="Fira Code Regular"/>
                <a:sym typeface="Fira Code Regular"/>
              </a:rPr>
              <a:t>usethis</a:t>
            </a:r>
            <a:r>
              <a:rPr dirty="0">
                <a:latin typeface="Fira Code Regular"/>
                <a:ea typeface="Fira Code Regular"/>
                <a:cs typeface="Fira Code Regular"/>
                <a:sym typeface="Fira Code Regular"/>
              </a:rPr>
              <a:t>”) </a:t>
            </a:r>
          </a:p>
          <a:p>
            <a:pPr marL="228600" indent="-228600">
              <a:buSzPct val="100000"/>
              <a:buAutoNum type="arabicPeriod"/>
            </a:pPr>
            <a:r>
              <a:rPr dirty="0"/>
              <a:t> Run, the code on the next slide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Image"/>
          <p:cNvGrpSpPr/>
          <p:nvPr/>
        </p:nvGrpSpPr>
        <p:grpSpPr>
          <a:xfrm>
            <a:off x="5419602" y="2876002"/>
            <a:ext cx="13544796" cy="7963996"/>
            <a:chOff x="0" y="0"/>
            <a:chExt cx="13544794" cy="7963995"/>
          </a:xfrm>
        </p:grpSpPr>
        <p:pic>
          <p:nvPicPr>
            <p:cNvPr id="12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3290795" cy="76337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8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3544795" cy="796399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Image"/>
          <p:cNvGrpSpPr/>
          <p:nvPr/>
        </p:nvGrpSpPr>
        <p:grpSpPr>
          <a:xfrm>
            <a:off x="1834289" y="2847502"/>
            <a:ext cx="20715422" cy="8020996"/>
            <a:chOff x="0" y="0"/>
            <a:chExt cx="20715420" cy="8020994"/>
          </a:xfrm>
        </p:grpSpPr>
        <p:pic>
          <p:nvPicPr>
            <p:cNvPr id="13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999" y="88900"/>
              <a:ext cx="20461422" cy="769079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2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20715422" cy="802099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Image"/>
          <p:cNvGrpSpPr/>
          <p:nvPr/>
        </p:nvGrpSpPr>
        <p:grpSpPr>
          <a:xfrm>
            <a:off x="2616199" y="3995292"/>
            <a:ext cx="19151601" cy="5613401"/>
            <a:chOff x="0" y="0"/>
            <a:chExt cx="19151600" cy="5613400"/>
          </a:xfrm>
        </p:grpSpPr>
        <p:pic>
          <p:nvPicPr>
            <p:cNvPr id="13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8897600" cy="5283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6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151600" cy="5613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Image"/>
          <p:cNvGrpSpPr/>
          <p:nvPr/>
        </p:nvGrpSpPr>
        <p:grpSpPr>
          <a:xfrm>
            <a:off x="2843741" y="2755970"/>
            <a:ext cx="18696518" cy="8204060"/>
            <a:chOff x="0" y="0"/>
            <a:chExt cx="18696516" cy="8204059"/>
          </a:xfrm>
        </p:grpSpPr>
        <p:pic>
          <p:nvPicPr>
            <p:cNvPr id="14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899"/>
              <a:ext cx="18442517" cy="78738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0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8696517" cy="8204061"/>
            </a:xfrm>
            <a:prstGeom prst="rect">
              <a:avLst/>
            </a:prstGeom>
            <a:effectLst/>
          </p:spPr>
        </p:pic>
      </p:grpSp>
      <p:pic>
        <p:nvPicPr>
          <p:cNvPr id="14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9407035">
            <a:off x="7215772" y="3883484"/>
            <a:ext cx="1724486" cy="352235"/>
          </a:xfrm>
          <a:prstGeom prst="rect">
            <a:avLst/>
          </a:prstGeom>
        </p:spPr>
      </p:pic>
      <p:sp>
        <p:nvSpPr>
          <p:cNvPr id="145" name="Step 4. Create a new repository on Github"/>
          <p:cNvSpPr txBox="1"/>
          <p:nvPr/>
        </p:nvSpPr>
        <p:spPr>
          <a:xfrm>
            <a:off x="8341994" y="1430659"/>
            <a:ext cx="7700011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Step 4. Create a new repository on Github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Image"/>
          <p:cNvGrpSpPr/>
          <p:nvPr/>
        </p:nvGrpSpPr>
        <p:grpSpPr>
          <a:xfrm>
            <a:off x="6080222" y="386338"/>
            <a:ext cx="12223556" cy="13095724"/>
            <a:chOff x="0" y="0"/>
            <a:chExt cx="12223555" cy="13095723"/>
          </a:xfrm>
        </p:grpSpPr>
        <p:pic>
          <p:nvPicPr>
            <p:cNvPr id="14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1969556" cy="127655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223556" cy="13095724"/>
            </a:xfrm>
            <a:prstGeom prst="rect">
              <a:avLst/>
            </a:prstGeom>
            <a:effectLst/>
          </p:spPr>
        </p:pic>
      </p:grpSp>
      <p:pic>
        <p:nvPicPr>
          <p:cNvPr id="150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9407035">
            <a:off x="12751699" y="4587047"/>
            <a:ext cx="1724486" cy="352234"/>
          </a:xfrm>
          <a:prstGeom prst="rect">
            <a:avLst/>
          </a:prstGeom>
        </p:spPr>
      </p:pic>
      <p:pic>
        <p:nvPicPr>
          <p:cNvPr id="152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744877" y="6115406"/>
            <a:ext cx="1380769" cy="352235"/>
          </a:xfrm>
          <a:prstGeom prst="rect">
            <a:avLst/>
          </a:prstGeom>
        </p:spPr>
      </p:pic>
      <p:pic>
        <p:nvPicPr>
          <p:cNvPr id="154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0059629" y="9503616"/>
            <a:ext cx="1729490" cy="352234"/>
          </a:xfrm>
          <a:prstGeom prst="rect">
            <a:avLst/>
          </a:prstGeom>
        </p:spPr>
      </p:pic>
      <p:pic>
        <p:nvPicPr>
          <p:cNvPr id="156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319037" y="12188263"/>
            <a:ext cx="1729490" cy="3522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Image"/>
          <p:cNvGrpSpPr/>
          <p:nvPr/>
        </p:nvGrpSpPr>
        <p:grpSpPr>
          <a:xfrm>
            <a:off x="5875627" y="91937"/>
            <a:ext cx="12632746" cy="13532126"/>
            <a:chOff x="0" y="0"/>
            <a:chExt cx="12632745" cy="13532124"/>
          </a:xfrm>
        </p:grpSpPr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2378746" cy="132019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9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632746" cy="135321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Custom</PresentationFormat>
  <Paragraphs>15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Fira Code Regular</vt:lpstr>
      <vt:lpstr>Helvetica Neue</vt:lpstr>
      <vt:lpstr>Helvetica Neue Light</vt:lpstr>
      <vt:lpstr>Helvetica Neue Medium</vt:lpstr>
      <vt:lpstr>White</vt:lpstr>
      <vt:lpstr>Connecting RStudio and Github</vt:lpstr>
      <vt:lpstr>Resources</vt:lpstr>
      <vt:lpstr>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RStudio and Github</dc:title>
  <cp:lastModifiedBy>Dan Schumacher</cp:lastModifiedBy>
  <cp:revision>1</cp:revision>
  <dcterms:modified xsi:type="dcterms:W3CDTF">2023-08-24T01:12:57Z</dcterms:modified>
</cp:coreProperties>
</file>